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urav%20Ganesh%20Amin\Downloads\AccentureProject\Final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urav%20Ganesh%20Amin\Downloads\AccentureProject\Final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accent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ln>
                  <a:solidFill>
                    <a:schemeClr val="accent1"/>
                  </a:solidFill>
                </a:ln>
              </a:rPr>
              <a:t>Content category popularity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accent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Sheet2!$A$2:$A$17</c:f>
              <c:strCache>
                <c:ptCount val="16"/>
                <c:pt idx="0">
                  <c:v>travel</c:v>
                </c:pt>
                <c:pt idx="1">
                  <c:v>science</c:v>
                </c:pt>
                <c:pt idx="2">
                  <c:v>healthy eating</c:v>
                </c:pt>
                <c:pt idx="3">
                  <c:v>animals</c:v>
                </c:pt>
                <c:pt idx="4">
                  <c:v>cooking</c:v>
                </c:pt>
                <c:pt idx="5">
                  <c:v>culture</c:v>
                </c:pt>
                <c:pt idx="6">
                  <c:v>food</c:v>
                </c:pt>
                <c:pt idx="7">
                  <c:v>technology</c:v>
                </c:pt>
                <c:pt idx="8">
                  <c:v>education</c:v>
                </c:pt>
                <c:pt idx="9">
                  <c:v>tennis</c:v>
                </c:pt>
                <c:pt idx="10">
                  <c:v>soccer</c:v>
                </c:pt>
                <c:pt idx="11">
                  <c:v>fitness</c:v>
                </c:pt>
                <c:pt idx="12">
                  <c:v>dogs</c:v>
                </c:pt>
                <c:pt idx="13">
                  <c:v>veganism</c:v>
                </c:pt>
                <c:pt idx="14">
                  <c:v>public speaking</c:v>
                </c:pt>
                <c:pt idx="15">
                  <c:v>Studying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53935</c:v>
                </c:pt>
                <c:pt idx="1">
                  <c:v>53657</c:v>
                </c:pt>
                <c:pt idx="2">
                  <c:v>52745</c:v>
                </c:pt>
                <c:pt idx="3">
                  <c:v>52443</c:v>
                </c:pt>
                <c:pt idx="4">
                  <c:v>49681</c:v>
                </c:pt>
                <c:pt idx="5">
                  <c:v>47710</c:v>
                </c:pt>
                <c:pt idx="6">
                  <c:v>47576</c:v>
                </c:pt>
                <c:pt idx="7">
                  <c:v>46683</c:v>
                </c:pt>
                <c:pt idx="8">
                  <c:v>45103</c:v>
                </c:pt>
                <c:pt idx="9">
                  <c:v>43612</c:v>
                </c:pt>
                <c:pt idx="10">
                  <c:v>42031</c:v>
                </c:pt>
                <c:pt idx="11">
                  <c:v>41829</c:v>
                </c:pt>
                <c:pt idx="12">
                  <c:v>41816</c:v>
                </c:pt>
                <c:pt idx="13">
                  <c:v>38513</c:v>
                </c:pt>
                <c:pt idx="14">
                  <c:v>37730</c:v>
                </c:pt>
                <c:pt idx="15">
                  <c:v>35861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69-4728-913B-14C689B39A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17043280"/>
        <c:axId val="317045200"/>
      </c:barChart>
      <c:catAx>
        <c:axId val="317043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ln>
                      <a:solidFill>
                        <a:schemeClr val="accent1"/>
                      </a:solidFill>
                    </a:ln>
                  </a:rPr>
                  <a:t>Content categories</a:t>
                </a:r>
              </a:p>
            </c:rich>
          </c:tx>
          <c:layout>
            <c:manualLayout>
              <c:xMode val="edge"/>
              <c:yMode val="edge"/>
              <c:x val="0.46141406349926856"/>
              <c:y val="0.960987779678979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solidFill>
                      <a:schemeClr val="accent1"/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45200"/>
        <c:crosses val="autoZero"/>
        <c:auto val="1"/>
        <c:lblAlgn val="ctr"/>
        <c:lblOffset val="100"/>
        <c:noMultiLvlLbl val="0"/>
      </c:catAx>
      <c:valAx>
        <c:axId val="31704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>
                    <a:ln>
                      <a:solidFill>
                        <a:schemeClr val="accent1"/>
                      </a:solidFill>
                    </a:ln>
                  </a:rPr>
                  <a:t>Popularity score</a:t>
                </a:r>
              </a:p>
            </c:rich>
          </c:tx>
          <c:layout>
            <c:manualLayout>
              <c:xMode val="edge"/>
              <c:yMode val="edge"/>
              <c:x val="3.3904988598899449E-3"/>
              <c:y val="0.3555076167384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solidFill>
                      <a:schemeClr val="accent1"/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043280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No.</a:t>
            </a:r>
            <a:r>
              <a:rPr lang="en-US" baseline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 of contents per </a:t>
            </a:r>
            <a:r>
              <a:rPr lang="en-US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'Reactions.csv; filename%2A'!$O$1</c:f>
              <c:strCache>
                <c:ptCount val="1"/>
                <c:pt idx="0">
                  <c:v>Posts/month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'Reactions.csv; filename%2A'!$N$2:$N$13</c:f>
              <c:strCache>
                <c:ptCount val="12"/>
                <c:pt idx="0">
                  <c:v>January</c:v>
                </c:pt>
                <c:pt idx="1">
                  <c:v>Febraury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'Reactions.csv; filename%2A'!$O$2:$O$13</c:f>
              <c:numCache>
                <c:formatCode>General</c:formatCode>
                <c:ptCount val="12"/>
                <c:pt idx="0">
                  <c:v>1573</c:v>
                </c:pt>
                <c:pt idx="1">
                  <c:v>1426</c:v>
                </c:pt>
                <c:pt idx="2">
                  <c:v>1502</c:v>
                </c:pt>
                <c:pt idx="3">
                  <c:v>1496</c:v>
                </c:pt>
                <c:pt idx="4">
                  <c:v>1606</c:v>
                </c:pt>
                <c:pt idx="5">
                  <c:v>1474</c:v>
                </c:pt>
                <c:pt idx="6">
                  <c:v>1542</c:v>
                </c:pt>
                <c:pt idx="7">
                  <c:v>1612</c:v>
                </c:pt>
                <c:pt idx="8">
                  <c:v>1501</c:v>
                </c:pt>
                <c:pt idx="9">
                  <c:v>1553</c:v>
                </c:pt>
                <c:pt idx="10">
                  <c:v>1514</c:v>
                </c:pt>
                <c:pt idx="11">
                  <c:v>1585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0-4219-A783-0DF95871D5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24957488"/>
        <c:axId val="43072928"/>
      </c:barChart>
      <c:catAx>
        <c:axId val="2024957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ln>
                      <a:solidFill>
                        <a:schemeClr val="accent1"/>
                      </a:solidFill>
                    </a:ln>
                  </a:rPr>
                  <a:t>Month</a:t>
                </a:r>
              </a:p>
            </c:rich>
          </c:tx>
          <c:layout>
            <c:manualLayout>
              <c:xMode val="edge"/>
              <c:yMode val="edge"/>
              <c:x val="0.46522940414529518"/>
              <c:y val="0.967223306944221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solidFill>
                      <a:schemeClr val="accent1"/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72928"/>
        <c:crosses val="autoZero"/>
        <c:auto val="1"/>
        <c:lblAlgn val="ctr"/>
        <c:lblOffset val="100"/>
        <c:noMultiLvlLbl val="0"/>
      </c:catAx>
      <c:valAx>
        <c:axId val="4307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ln>
                      <a:solidFill>
                        <a:schemeClr val="accent1"/>
                      </a:solidFill>
                    </a:ln>
                  </a:rPr>
                  <a:t>Posts</a:t>
                </a:r>
                <a:r>
                  <a:rPr lang="en-IN" baseline="0">
                    <a:ln>
                      <a:solidFill>
                        <a:schemeClr val="accent1"/>
                      </a:solidFill>
                    </a:ln>
                  </a:rPr>
                  <a:t> per month</a:t>
                </a:r>
                <a:endParaRPr lang="en-IN">
                  <a:ln>
                    <a:solidFill>
                      <a:schemeClr val="accent1"/>
                    </a:solidFill>
                  </a:ln>
                </a:endParaRPr>
              </a:p>
            </c:rich>
          </c:tx>
          <c:layout>
            <c:manualLayout>
              <c:xMode val="edge"/>
              <c:yMode val="edge"/>
              <c:x val="1.0455823199614842E-2"/>
              <c:y val="0.361975920344626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solidFill>
                      <a:schemeClr val="accent1"/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95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199486" y="2632792"/>
            <a:ext cx="5612425" cy="4185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it-IT" sz="8000" spc="-105" dirty="0">
                <a:solidFill>
                  <a:srgbClr val="FFFFFF"/>
                </a:solidFill>
                <a:latin typeface="+mj-lt"/>
              </a:rPr>
              <a:t>Social Media Content Data Analysis</a:t>
            </a:r>
            <a:endParaRPr lang="en-US" sz="8000" spc="-105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F08BA4-A99A-6B1B-945A-A2849A1409B3}"/>
              </a:ext>
            </a:extLst>
          </p:cNvPr>
          <p:cNvSpPr txBox="1"/>
          <p:nvPr/>
        </p:nvSpPr>
        <p:spPr>
          <a:xfrm>
            <a:off x="11049000" y="2173241"/>
            <a:ext cx="706436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The various types of content uploaded on Social Buzz can be categorized into 16 unique categories</a:t>
            </a:r>
          </a:p>
          <a:p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The top 5 most popular categories are: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Travel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Science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Healthy eating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Animals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Cooking</a:t>
            </a:r>
          </a:p>
          <a:p>
            <a:pPr lvl="1"/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It can be observed that the most amount of contents is posted in August.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B92C8F-8600-A0F7-B145-AEB59A2E7E9B}"/>
              </a:ext>
            </a:extLst>
          </p:cNvPr>
          <p:cNvSpPr txBox="1"/>
          <p:nvPr/>
        </p:nvSpPr>
        <p:spPr>
          <a:xfrm>
            <a:off x="8499198" y="3294788"/>
            <a:ext cx="7717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Social Buzz is a fast growing social media unicorn wishing to adapt quickly to its global scale. </a:t>
            </a:r>
          </a:p>
          <a:p>
            <a:r>
              <a:rPr lang="en-IN" sz="2800" dirty="0"/>
              <a:t>Accenture has begun a 3 month POC with Social Buzz regarding these tasks: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IN" sz="2800" dirty="0"/>
              <a:t>Audit of big data practice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IN" sz="2800" dirty="0"/>
              <a:t>Recommendations for a successful IPO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IN" sz="2800" dirty="0"/>
              <a:t>Analysis of content categories highlighting top 5 categories with the largest aggregate popularity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13677-2595-0E6E-8DE4-BFF85AF4A91B}"/>
              </a:ext>
            </a:extLst>
          </p:cNvPr>
          <p:cNvSpPr txBox="1"/>
          <p:nvPr/>
        </p:nvSpPr>
        <p:spPr>
          <a:xfrm>
            <a:off x="2259895" y="5709754"/>
            <a:ext cx="72019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100,000 pieces of content posted per day !!</a:t>
            </a:r>
          </a:p>
          <a:p>
            <a:r>
              <a:rPr lang="en-IN" sz="2800" dirty="0">
                <a:solidFill>
                  <a:schemeClr val="bg1"/>
                </a:solidFill>
              </a:rPr>
              <a:t>36,500,000 pieces of content posted per year !!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How to capitalize on so much content ?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u="sng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0C187A-5C10-B78A-4E62-2BB3807E2BA5}"/>
              </a:ext>
            </a:extLst>
          </p:cNvPr>
          <p:cNvSpPr txBox="1"/>
          <p:nvPr/>
        </p:nvSpPr>
        <p:spPr>
          <a:xfrm>
            <a:off x="14205704" y="15584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dirty="0">
                <a:solidFill>
                  <a:srgbClr val="333333"/>
                </a:solidFill>
                <a:effectLst/>
              </a:rPr>
              <a:t>Andrew Fleming </a:t>
            </a:r>
          </a:p>
          <a:p>
            <a:r>
              <a:rPr lang="en-IN" sz="2400" b="0" i="0" dirty="0">
                <a:solidFill>
                  <a:srgbClr val="333333"/>
                </a:solidFill>
                <a:effectLst/>
              </a:rPr>
              <a:t>(Chief Technical Architect)</a:t>
            </a:r>
          </a:p>
          <a:p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190978-E923-B3EB-4584-79A08CFD3437}"/>
              </a:ext>
            </a:extLst>
          </p:cNvPr>
          <p:cNvSpPr txBox="1"/>
          <p:nvPr/>
        </p:nvSpPr>
        <p:spPr>
          <a:xfrm>
            <a:off x="14205704" y="4710517"/>
            <a:ext cx="3488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dirty="0">
                <a:solidFill>
                  <a:srgbClr val="333333"/>
                </a:solidFill>
                <a:effectLst/>
              </a:rPr>
              <a:t>Marcus </a:t>
            </a:r>
            <a:r>
              <a:rPr lang="en-IN" sz="2400" b="0" i="0" dirty="0" err="1">
                <a:solidFill>
                  <a:srgbClr val="333333"/>
                </a:solidFill>
                <a:effectLst/>
              </a:rPr>
              <a:t>Rompton</a:t>
            </a:r>
            <a:r>
              <a:rPr lang="en-IN" sz="2400" b="0" i="0" dirty="0">
                <a:solidFill>
                  <a:srgbClr val="333333"/>
                </a:solidFill>
                <a:effectLst/>
              </a:rPr>
              <a:t> </a:t>
            </a:r>
          </a:p>
          <a:p>
            <a:r>
              <a:rPr lang="en-IN" sz="2400" b="0" i="0" dirty="0">
                <a:solidFill>
                  <a:srgbClr val="333333"/>
                </a:solidFill>
                <a:effectLst/>
              </a:rPr>
              <a:t>(Senior Principle)</a:t>
            </a:r>
          </a:p>
          <a:p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91D95A-DBA8-A45A-2D77-246AD65D771D}"/>
              </a:ext>
            </a:extLst>
          </p:cNvPr>
          <p:cNvSpPr txBox="1"/>
          <p:nvPr/>
        </p:nvSpPr>
        <p:spPr>
          <a:xfrm>
            <a:off x="14245433" y="7599331"/>
            <a:ext cx="2939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Gaurav Ganesh Amin</a:t>
            </a:r>
          </a:p>
          <a:p>
            <a:r>
              <a:rPr lang="en-IN" sz="2400" dirty="0"/>
              <a:t>(Data Analyst)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76279" y="466014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5E0F4F-4166-2FA6-6B99-E9D85BFD6A7A}"/>
              </a:ext>
            </a:extLst>
          </p:cNvPr>
          <p:cNvSpPr txBox="1"/>
          <p:nvPr/>
        </p:nvSpPr>
        <p:spPr>
          <a:xfrm>
            <a:off x="4157190" y="1508300"/>
            <a:ext cx="806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D81F2E-D6AA-FA9A-3E21-E6D6F7B7D9FE}"/>
              </a:ext>
            </a:extLst>
          </p:cNvPr>
          <p:cNvSpPr txBox="1"/>
          <p:nvPr/>
        </p:nvSpPr>
        <p:spPr>
          <a:xfrm>
            <a:off x="5968721" y="3094741"/>
            <a:ext cx="10257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8F65A7-3CBB-6A91-D32A-B71A78ED68F1}"/>
              </a:ext>
            </a:extLst>
          </p:cNvPr>
          <p:cNvSpPr txBox="1"/>
          <p:nvPr/>
        </p:nvSpPr>
        <p:spPr>
          <a:xfrm>
            <a:off x="7891585" y="4729043"/>
            <a:ext cx="9418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63B52C-7B7F-84AF-C571-0A402B54AAB3}"/>
              </a:ext>
            </a:extLst>
          </p:cNvPr>
          <p:cNvSpPr txBox="1"/>
          <p:nvPr/>
        </p:nvSpPr>
        <p:spPr>
          <a:xfrm>
            <a:off x="9757737" y="6425245"/>
            <a:ext cx="801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04D67A-CF61-D908-3553-63726DBE79DC}"/>
              </a:ext>
            </a:extLst>
          </p:cNvPr>
          <p:cNvSpPr txBox="1"/>
          <p:nvPr/>
        </p:nvSpPr>
        <p:spPr>
          <a:xfrm>
            <a:off x="11539981" y="7859837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A5E97CCE-7730-9750-BBEB-5EF27B5D4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558064"/>
              </p:ext>
            </p:extLst>
          </p:nvPr>
        </p:nvGraphicFramePr>
        <p:xfrm>
          <a:off x="3009101" y="1383833"/>
          <a:ext cx="14799887" cy="810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16492FE-B880-4411-B7E8-AA98AAA63B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269093"/>
              </p:ext>
            </p:extLst>
          </p:nvPr>
        </p:nvGraphicFramePr>
        <p:xfrm>
          <a:off x="2724116" y="1028699"/>
          <a:ext cx="15491394" cy="8347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241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Clear Sans Regular Bold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Gaurav Amin</cp:lastModifiedBy>
  <cp:revision>13</cp:revision>
  <dcterms:created xsi:type="dcterms:W3CDTF">2006-08-16T00:00:00Z</dcterms:created>
  <dcterms:modified xsi:type="dcterms:W3CDTF">2023-09-16T16:40:43Z</dcterms:modified>
  <dc:identifier>DAEhDyfaYKE</dc:identifier>
</cp:coreProperties>
</file>